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7" r:id="rId3"/>
    <p:sldId id="278" r:id="rId4"/>
    <p:sldId id="261" r:id="rId5"/>
    <p:sldId id="275" r:id="rId6"/>
    <p:sldId id="277" r:id="rId7"/>
    <p:sldId id="273" r:id="rId8"/>
    <p:sldId id="274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9" r:id="rId19"/>
    <p:sldId id="290" r:id="rId20"/>
    <p:sldId id="291" r:id="rId21"/>
    <p:sldId id="292" r:id="rId22"/>
    <p:sldId id="276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584" autoAdjust="0"/>
  </p:normalViewPr>
  <p:slideViewPr>
    <p:cSldViewPr>
      <p:cViewPr>
        <p:scale>
          <a:sx n="75" d="100"/>
          <a:sy n="75" d="100"/>
        </p:scale>
        <p:origin x="-5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&#1062;&#1044;&#1054;&#1058;\&#1044;&#1086;&#1082;&#1091;&#1084;&#1077;&#1085;&#1090;&#1099;\&#1040;&#1085;&#1082;&#1077;&#1090;&#1080;&#1088;&#1086;&#1074;&#1072;&#1085;&#1080;&#1077;\&#1050;&#1085;&#1080;&#1075;&#1072;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&#1062;&#1044;&#1054;&#1058;\&#1044;&#1086;&#1082;&#1091;&#1084;&#1077;&#1085;&#1090;&#1099;\&#1040;&#1085;&#1082;&#1077;&#1090;&#1080;&#1088;&#1086;&#1074;&#1072;&#1085;&#1080;&#1077;\&#1050;&#1085;&#1080;&#1075;&#1072;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rVaNa\Dropbox\&#1062;&#1044;&#1054;&#1058;\&#1044;&#1086;&#1082;&#1091;&#1084;&#1077;&#1085;&#1090;&#1099;\&#1040;&#1085;&#1082;&#1077;&#1090;&#1080;&#1088;&#1086;&#1074;&#1072;&#1085;&#1080;&#1077;\&#1050;&#1085;&#1080;&#1075;&#1072;1%20(&#1048;&#1079;&#1084;&#1077;&#1085;&#1077;&#1085;&#1080;&#1103;,%20&#1074;&#1085;&#1077;&#1089;&#1077;&#1085;&#1085;&#1099;&#1077;%20&#1087;&#1086;&#1083;&#1100;&#1079;&#1086;&#1074;&#1072;&#1090;&#1077;&#1083;&#1077;&#1084;%20Kyle%202016-03-29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&#1062;&#1044;&#1054;&#1058;\&#1044;&#1086;&#1082;&#1091;&#1084;&#1077;&#1085;&#1090;&#1099;\&#1040;&#1085;&#1082;&#1077;&#1090;&#1080;&#1088;&#1086;&#1074;&#1072;&#1085;&#1080;&#1077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&#1062;&#1044;&#1054;&#1058;\&#1044;&#1086;&#1082;&#1091;&#1084;&#1077;&#1085;&#1090;&#1099;\&#1040;&#1085;&#1082;&#1077;&#1090;&#1080;&#1088;&#1086;&#1074;&#1072;&#1085;&#1080;&#1077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2293980782282189"/>
                  <c:y val="-0.2375554425576645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/>
                      <a:t>Да, считаю важным
80%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000" dirty="0"/>
                      <a:t>Скорее нет, чем да
20%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преподаватели!$A$1:$A$2</c:f>
              <c:strCache>
                <c:ptCount val="2"/>
                <c:pt idx="0">
                  <c:v>Да, считаю важным</c:v>
                </c:pt>
                <c:pt idx="1">
                  <c:v>Скорее нет, чем да</c:v>
                </c:pt>
              </c:strCache>
            </c:strRef>
          </c:cat>
          <c:val>
            <c:numRef>
              <c:f>преподаватели!$B$1:$B$2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студенты!$A$4:$A$8</c:f>
              <c:strCache>
                <c:ptCount val="5"/>
                <c:pt idx="0">
                  <c:v>технологии способствуют повышению мотивации студентов</c:v>
                </c:pt>
                <c:pt idx="1">
                  <c:v>являются источником информации, способствуют совершенствованию информационной компетентности</c:v>
                </c:pt>
                <c:pt idx="2">
                  <c:v>стимулируют самообразование, формируют навыки организации продуктивной самостоятельной деятельности</c:v>
                </c:pt>
                <c:pt idx="3">
                  <c:v>повышают информативность, интенсивность, результативность образования</c:v>
                </c:pt>
                <c:pt idx="4">
                  <c:v>позволяют самостоятельно освоить учебный материал</c:v>
                </c:pt>
              </c:strCache>
            </c:strRef>
          </c:cat>
          <c:val>
            <c:numRef>
              <c:f>студенты!$B$4:$B$8</c:f>
              <c:numCache>
                <c:formatCode>General</c:formatCode>
                <c:ptCount val="5"/>
                <c:pt idx="0">
                  <c:v>45</c:v>
                </c:pt>
                <c:pt idx="1">
                  <c:v>30</c:v>
                </c:pt>
                <c:pt idx="2">
                  <c:v>78</c:v>
                </c:pt>
                <c:pt idx="3">
                  <c:v>9</c:v>
                </c:pt>
                <c:pt idx="4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0449408"/>
        <c:axId val="200459392"/>
      </c:barChart>
      <c:catAx>
        <c:axId val="2004494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200459392"/>
        <c:crosses val="autoZero"/>
        <c:auto val="1"/>
        <c:lblAlgn val="ctr"/>
        <c:lblOffset val="100"/>
        <c:noMultiLvlLbl val="0"/>
      </c:catAx>
      <c:valAx>
        <c:axId val="2004593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00449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студенты!$A$10:$A$11</c:f>
              <c:strCache>
                <c:ptCount val="2"/>
                <c:pt idx="0">
                  <c:v>да, испытываю</c:v>
                </c:pt>
                <c:pt idx="1">
                  <c:v>нет, не испытываю</c:v>
                </c:pt>
              </c:strCache>
            </c:strRef>
          </c:cat>
          <c:val>
            <c:numRef>
              <c:f>студенты!$B$10:$B$11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61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30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23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студенты!$A$13:$A$17</c:f>
              <c:strCache>
                <c:ptCount val="5"/>
                <c:pt idx="0">
                  <c:v>сложности в освоении правил работы с ПТС</c:v>
                </c:pt>
                <c:pt idx="1">
                  <c:v>отсутствие преподавателя и группы, их видимой реакции на высказывания</c:v>
                </c:pt>
                <c:pt idx="2">
                  <c:v>отсутствие привычки и навыков письменного общения с преподавателем</c:v>
                </c:pt>
                <c:pt idx="3">
                  <c:v>эффект «откладывания на потом»</c:v>
                </c:pt>
                <c:pt idx="4">
                  <c:v>недостаток умений и опыта выражать свои мысли письменно</c:v>
                </c:pt>
              </c:strCache>
            </c:strRef>
          </c:cat>
          <c:val>
            <c:numRef>
              <c:f>студенты!$B$13:$B$17</c:f>
              <c:numCache>
                <c:formatCode>General</c:formatCode>
                <c:ptCount val="5"/>
                <c:pt idx="0">
                  <c:v>15</c:v>
                </c:pt>
                <c:pt idx="1">
                  <c:v>24</c:v>
                </c:pt>
                <c:pt idx="2">
                  <c:v>18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09120896"/>
        <c:axId val="109160320"/>
      </c:barChart>
      <c:catAx>
        <c:axId val="1091208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109160320"/>
        <c:crosses val="autoZero"/>
        <c:auto val="1"/>
        <c:lblAlgn val="ctr"/>
        <c:lblOffset val="100"/>
        <c:noMultiLvlLbl val="0"/>
      </c:catAx>
      <c:valAx>
        <c:axId val="109160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09120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студенты!$A$19:$A$20</c:f>
              <c:strCache>
                <c:ptCount val="2"/>
                <c:pt idx="0">
                  <c:v>Полностью согласен</c:v>
                </c:pt>
                <c:pt idx="1">
                  <c:v>Скорее не согласен</c:v>
                </c:pt>
              </c:strCache>
            </c:strRef>
          </c:cat>
          <c:val>
            <c:numRef>
              <c:f>студенты!$B$19:$B$20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преподаватели!$A$4:$A$7</c:f>
              <c:strCache>
                <c:ptCount val="4"/>
                <c:pt idx="0">
                  <c:v>качество дистанционного образования во многом определяется качеством работы преподавателя</c:v>
                </c:pt>
                <c:pt idx="1">
                  <c:v>дистанционное образование требует от преподавателя больше времени и усилий, чем традиционное обучение</c:v>
                </c:pt>
                <c:pt idx="2">
                  <c:v>введение дистанционных технологий формализует учебный процесс</c:v>
                </c:pt>
                <c:pt idx="3">
                  <c:v>другое</c:v>
                </c:pt>
              </c:strCache>
            </c:strRef>
          </c:cat>
          <c:val>
            <c:numRef>
              <c:f>преподаватели!$B$4:$B$7</c:f>
              <c:numCache>
                <c:formatCode>General</c:formatCode>
                <c:ptCount val="4"/>
                <c:pt idx="0">
                  <c:v>48</c:v>
                </c:pt>
                <c:pt idx="1">
                  <c:v>28</c:v>
                </c:pt>
                <c:pt idx="2">
                  <c:v>26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09272448"/>
        <c:axId val="109286528"/>
      </c:barChart>
      <c:catAx>
        <c:axId val="1092724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109286528"/>
        <c:crosses val="autoZero"/>
        <c:auto val="1"/>
        <c:lblAlgn val="ctr"/>
        <c:lblOffset val="100"/>
        <c:noMultiLvlLbl val="0"/>
      </c:catAx>
      <c:valAx>
        <c:axId val="1092865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09272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преподаватели!$A$49:$A$51</c:f>
              <c:strCache>
                <c:ptCount val="3"/>
                <c:pt idx="0">
                  <c:v>тактичность и доброжелательность сотрудников ЦДОТ  </c:v>
                </c:pt>
                <c:pt idx="1">
                  <c:v>обучение и консультирование по работе на сайте Canvas</c:v>
                </c:pt>
                <c:pt idx="2">
                  <c:v>оперативность реагирование на технические трудности в использовании сайта Canvas </c:v>
                </c:pt>
              </c:strCache>
            </c:strRef>
          </c:cat>
          <c:val>
            <c:numRef>
              <c:f>преподаватели!$B$49:$B$51</c:f>
              <c:numCache>
                <c:formatCode>General</c:formatCode>
                <c:ptCount val="3"/>
                <c:pt idx="0">
                  <c:v>4.78</c:v>
                </c:pt>
                <c:pt idx="1">
                  <c:v>4.72</c:v>
                </c:pt>
                <c:pt idx="2">
                  <c:v>4.6399999999999997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192704"/>
        <c:axId val="109194240"/>
      </c:barChart>
      <c:catAx>
        <c:axId val="1091927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9194240"/>
        <c:crosses val="autoZero"/>
        <c:auto val="1"/>
        <c:lblAlgn val="ctr"/>
        <c:lblOffset val="100"/>
        <c:noMultiLvlLbl val="0"/>
      </c:catAx>
      <c:valAx>
        <c:axId val="109194240"/>
        <c:scaling>
          <c:orientation val="minMax"/>
          <c:max val="5"/>
          <c:min val="1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19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5.2918157729063241E-2"/>
                  <c:y val="-0.255630706065339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преподаватели!$A$23:$A$24</c:f>
              <c:strCache>
                <c:ptCount val="2"/>
                <c:pt idx="0">
                  <c:v>В целом, удобна</c:v>
                </c:pt>
                <c:pt idx="1">
                  <c:v>Есть некоторые замечания </c:v>
                </c:pt>
              </c:strCache>
            </c:strRef>
          </c:cat>
          <c:val>
            <c:numRef>
              <c:f>преподаватели!$B$23:$B$24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0901740084435063"/>
                  <c:y val="-0.2775282905074039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преподаватели!$A$26:$A$27</c:f>
              <c:strCache>
                <c:ptCount val="2"/>
                <c:pt idx="0">
                  <c:v>Полностью согласен</c:v>
                </c:pt>
                <c:pt idx="1">
                  <c:v>Скорее не согласен</c:v>
                </c:pt>
              </c:strCache>
            </c:strRef>
          </c:cat>
          <c:val>
            <c:numRef>
              <c:f>преподаватели!$B$26:$B$27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000" dirty="0"/>
                      <a:t>при получении уведомлений о новых сообщениях на </a:t>
                    </a:r>
                    <a:r>
                      <a:rPr lang="ru-RU" sz="2000" dirty="0" smtClean="0"/>
                      <a:t>эл-ю </a:t>
                    </a:r>
                    <a:r>
                      <a:rPr lang="ru-RU" sz="2000" dirty="0"/>
                      <a:t>почту
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преподаватели!$A$29:$A$32</c:f>
              <c:strCache>
                <c:ptCount val="4"/>
                <c:pt idx="0">
                  <c:v>при получении уведомлений о новых сообщениях на мою электронную почту</c:v>
                </c:pt>
                <c:pt idx="1">
                  <c:v>каждый день</c:v>
                </c:pt>
                <c:pt idx="2">
                  <c:v>1 раз в неделю</c:v>
                </c:pt>
                <c:pt idx="3">
                  <c:v>1-2 раза в месяц</c:v>
                </c:pt>
              </c:strCache>
            </c:strRef>
          </c:cat>
          <c:val>
            <c:numRef>
              <c:f>преподаватели!$B$29:$B$32</c:f>
              <c:numCache>
                <c:formatCode>General</c:formatCode>
                <c:ptCount val="4"/>
                <c:pt idx="0">
                  <c:v>24</c:v>
                </c:pt>
                <c:pt idx="1">
                  <c:v>10</c:v>
                </c:pt>
                <c:pt idx="2">
                  <c:v>64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преподаватели!$A$42:$A$47</c:f>
              <c:strCache>
                <c:ptCount val="6"/>
                <c:pt idx="0">
                  <c:v>возможность получения дополнительного дохода</c:v>
                </c:pt>
                <c:pt idx="1">
                  <c:v>возможность реализовать свои знания, опыт, способности</c:v>
                </c:pt>
                <c:pt idx="2">
                  <c:v>возможность приобрести новые знания, умения</c:v>
                </c:pt>
                <c:pt idx="3">
                  <c:v>возможность использования полученного опыта в традиционной очной форме</c:v>
                </c:pt>
                <c:pt idx="4">
                  <c:v>учебное поручение вопреки моему желанию</c:v>
                </c:pt>
                <c:pt idx="5">
                  <c:v>другое</c:v>
                </c:pt>
              </c:strCache>
            </c:strRef>
          </c:cat>
          <c:val>
            <c:numRef>
              <c:f>преподаватели!$B$42:$B$47</c:f>
              <c:numCache>
                <c:formatCode>General</c:formatCode>
                <c:ptCount val="6"/>
                <c:pt idx="0">
                  <c:v>28</c:v>
                </c:pt>
                <c:pt idx="1">
                  <c:v>34</c:v>
                </c:pt>
                <c:pt idx="2">
                  <c:v>60</c:v>
                </c:pt>
                <c:pt idx="3">
                  <c:v>18</c:v>
                </c:pt>
                <c:pt idx="4">
                  <c:v>18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9412352"/>
        <c:axId val="109413888"/>
      </c:barChart>
      <c:catAx>
        <c:axId val="1094123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109413888"/>
        <c:crosses val="autoZero"/>
        <c:auto val="1"/>
        <c:lblAlgn val="ctr"/>
        <c:lblOffset val="100"/>
        <c:noMultiLvlLbl val="0"/>
      </c:catAx>
      <c:valAx>
        <c:axId val="109413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09412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преподаватели!$A$34:$A$40</c:f>
              <c:strCache>
                <c:ptCount val="7"/>
                <c:pt idx="0">
                  <c:v>недостаточный уровень владения информационными технологиями</c:v>
                </c:pt>
                <c:pt idx="1">
                  <c:v>недостаточно времени на подготовку УММ</c:v>
                </c:pt>
                <c:pt idx="2">
                  <c:v>большая занятость</c:v>
                </c:pt>
                <c:pt idx="3">
                  <c:v>слабый уровень подготовки учащихся</c:v>
                </c:pt>
                <c:pt idx="4">
                  <c:v>отсутствие непосредственного контакта со студентами</c:v>
                </c:pt>
                <c:pt idx="5">
                  <c:v>собственное неприятие дистанционной формы обучения</c:v>
                </c:pt>
                <c:pt idx="6">
                  <c:v>другое</c:v>
                </c:pt>
              </c:strCache>
            </c:strRef>
          </c:cat>
          <c:val>
            <c:numRef>
              <c:f>преподаватели!$B$34:$B$40</c:f>
              <c:numCache>
                <c:formatCode>General</c:formatCode>
                <c:ptCount val="7"/>
                <c:pt idx="0">
                  <c:v>18</c:v>
                </c:pt>
                <c:pt idx="1">
                  <c:v>10</c:v>
                </c:pt>
                <c:pt idx="2">
                  <c:v>32</c:v>
                </c:pt>
                <c:pt idx="3">
                  <c:v>64</c:v>
                </c:pt>
                <c:pt idx="4">
                  <c:v>40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09664128"/>
        <c:axId val="109665664"/>
      </c:barChart>
      <c:catAx>
        <c:axId val="1096641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 vert="horz"/>
          <a:lstStyle/>
          <a:p>
            <a:pPr>
              <a:defRPr sz="1100" baseline="0"/>
            </a:pPr>
            <a:endParaRPr lang="ru-RU"/>
          </a:p>
        </c:txPr>
        <c:crossAx val="109665664"/>
        <c:crosses val="autoZero"/>
        <c:auto val="1"/>
        <c:lblAlgn val="ctr"/>
        <c:lblOffset val="100"/>
        <c:noMultiLvlLbl val="0"/>
      </c:catAx>
      <c:valAx>
        <c:axId val="109665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09664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студенты!$A$1:$A$2</c:f>
              <c:strCache>
                <c:ptCount val="2"/>
                <c:pt idx="0">
                  <c:v>В целом, удобны</c:v>
                </c:pt>
                <c:pt idx="1">
                  <c:v>Есть некоторые замечания </c:v>
                </c:pt>
              </c:strCache>
            </c:strRef>
          </c:cat>
          <c:val>
            <c:numRef>
              <c:f>студенты!$B$1:$B$2</c:f>
              <c:numCache>
                <c:formatCode>General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30425"/>
            <a:ext cx="8143932" cy="147002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534-39F6-4196-9237-5337D753510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F1DE-12CB-492A-8C93-6595D9F43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534-39F6-4196-9237-5337D753510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F1DE-12CB-492A-8C93-6595D9F43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534-39F6-4196-9237-5337D753510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F1DE-12CB-492A-8C93-6595D9F43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534-39F6-4196-9237-5337D753510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F1DE-12CB-492A-8C93-6595D9F43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534-39F6-4196-9237-5337D753510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F1DE-12CB-492A-8C93-6595D9F43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534-39F6-4196-9237-5337D753510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F1DE-12CB-492A-8C93-6595D9F43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534-39F6-4196-9237-5337D753510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F1DE-12CB-492A-8C93-6595D9F43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534-39F6-4196-9237-5337D753510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F1DE-12CB-492A-8C93-6595D9F43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534-39F6-4196-9237-5337D753510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F1DE-12CB-492A-8C93-6595D9F43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534-39F6-4196-9237-5337D753510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F1DE-12CB-492A-8C93-6595D9F43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D534-39F6-4196-9237-5337D753510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F1DE-12CB-492A-8C93-6595D9F43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rgbClr val="0073B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AD534-39F6-4196-9237-5337D753510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4F1DE-12CB-492A-8C93-6595D9F439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PT Sans" pitchFamily="34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T Sans" pitchFamily="34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T Sans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T Sans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T Sans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T Sans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dot@krsu.edu.kg" TargetMode="External"/><Relationship Id="rId2" Type="http://schemas.openxmlformats.org/officeDocument/2006/relationships/hyperlink" Target="mailto:vnagavitsin@istc.k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Рис.2. Мнение преподавателей о дистанционном </a:t>
            </a:r>
            <a:r>
              <a:rPr lang="ru-RU" sz="3200" dirty="0" smtClean="0"/>
              <a:t>обучении (преподаватели)</a:t>
            </a:r>
            <a:endParaRPr lang="ru-RU" sz="32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97466136"/>
              </p:ext>
            </p:extLst>
          </p:nvPr>
        </p:nvGraphicFramePr>
        <p:xfrm>
          <a:off x="179512" y="1700808"/>
          <a:ext cx="875989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25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Рис.3. Оценка организации работы в ЦДОТ (средний балл</a:t>
            </a:r>
            <a:r>
              <a:rPr lang="ru-RU" sz="3200" dirty="0" smtClean="0"/>
              <a:t>)</a:t>
            </a:r>
            <a:endParaRPr lang="ru-RU" sz="3200" dirty="0">
              <a:effectLst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61457362"/>
              </p:ext>
            </p:extLst>
          </p:nvPr>
        </p:nvGraphicFramePr>
        <p:xfrm>
          <a:off x="179512" y="1628800"/>
          <a:ext cx="873117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880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/>
              <a:t>Рис.4. Удобство  в работе системы дистанционного обучения </a:t>
            </a:r>
            <a:r>
              <a:rPr lang="en-US" sz="3000" dirty="0" smtClean="0"/>
              <a:t>Canvas</a:t>
            </a:r>
            <a:r>
              <a:rPr lang="ru-RU" sz="3000" dirty="0" smtClean="0"/>
              <a:t> (преподаватели)</a:t>
            </a:r>
            <a:endParaRPr lang="ru-RU" sz="3000" dirty="0">
              <a:effectLst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69464966"/>
              </p:ext>
            </p:extLst>
          </p:nvPr>
        </p:nvGraphicFramePr>
        <p:xfrm>
          <a:off x="323528" y="1556792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62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Рис.5. Значимость применения полученных в ходе работы в системе ДО навыков использования ИКТ-технологий в профессиональной </a:t>
            </a:r>
            <a:r>
              <a:rPr lang="ru-RU" sz="2800" dirty="0" smtClean="0"/>
              <a:t>деятельности (преподаватели)</a:t>
            </a:r>
            <a:endParaRPr lang="ru-RU" sz="2800" dirty="0">
              <a:effectLst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06615078"/>
              </p:ext>
            </p:extLst>
          </p:nvPr>
        </p:nvGraphicFramePr>
        <p:xfrm>
          <a:off x="251520" y="1556792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26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Рис.6. Частота посещения ППС сайта С</a:t>
            </a:r>
            <a:r>
              <a:rPr lang="en-US" sz="3200" dirty="0" err="1"/>
              <a:t>anvas</a:t>
            </a:r>
            <a:r>
              <a:rPr lang="ru-RU" sz="3200" dirty="0"/>
              <a:t> по своей </a:t>
            </a:r>
            <a:r>
              <a:rPr lang="ru-RU" sz="3200" dirty="0" smtClean="0"/>
              <a:t>дисциплине</a:t>
            </a:r>
            <a:r>
              <a:rPr lang="en-US" sz="3200" dirty="0" smtClean="0"/>
              <a:t> </a:t>
            </a:r>
            <a:endParaRPr lang="ru-RU" sz="3200" dirty="0">
              <a:effectLst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77620674"/>
              </p:ext>
            </p:extLst>
          </p:nvPr>
        </p:nvGraphicFramePr>
        <p:xfrm>
          <a:off x="611560" y="1601416"/>
          <a:ext cx="80648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050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Рис.7. Мотивы преподавательской деятельности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в </a:t>
            </a:r>
            <a:r>
              <a:rPr lang="en-US" sz="3200" dirty="0"/>
              <a:t>C</a:t>
            </a:r>
            <a:r>
              <a:rPr lang="ru-RU" sz="3200" dirty="0"/>
              <a:t>ДО </a:t>
            </a:r>
            <a:r>
              <a:rPr lang="en-US" sz="3200" dirty="0"/>
              <a:t>Canvas</a:t>
            </a:r>
            <a:r>
              <a:rPr lang="ru-RU" sz="3200" dirty="0"/>
              <a:t> (в % )</a:t>
            </a:r>
            <a:endParaRPr lang="ru-RU" sz="3200" dirty="0">
              <a:effectLst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21123953"/>
              </p:ext>
            </p:extLst>
          </p:nvPr>
        </p:nvGraphicFramePr>
        <p:xfrm>
          <a:off x="0" y="1556792"/>
          <a:ext cx="9144000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92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Рис.8. Основные трудности, с которыми  сталкиваются преподаватели при работе в системе дистанционного обучения </a:t>
            </a:r>
            <a:r>
              <a:rPr lang="en-US" sz="2800" dirty="0" smtClean="0"/>
              <a:t>Canvas</a:t>
            </a:r>
            <a:endParaRPr lang="ru-RU" sz="2800" dirty="0">
              <a:effectLst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73651681"/>
              </p:ext>
            </p:extLst>
          </p:nvPr>
        </p:nvGraphicFramePr>
        <p:xfrm>
          <a:off x="107504" y="1484784"/>
          <a:ext cx="90364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1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Рис.9. </a:t>
            </a:r>
            <a:r>
              <a:rPr lang="ru-RU" sz="2800" dirty="0"/>
              <a:t>Удобны ли в изучении электронные учебно-методические материалы,   представленные   в структуре системы дистанционного  обучения </a:t>
            </a:r>
            <a:r>
              <a:rPr lang="en-US" sz="2800" dirty="0" smtClean="0"/>
              <a:t>Canvas</a:t>
            </a:r>
            <a:r>
              <a:rPr lang="ru-RU" sz="2800" dirty="0" smtClean="0"/>
              <a:t> (студенты)</a:t>
            </a:r>
            <a:r>
              <a:rPr lang="en-US" sz="2800" dirty="0" smtClean="0"/>
              <a:t> </a:t>
            </a:r>
            <a:endParaRPr lang="ru-RU" sz="2800" dirty="0">
              <a:effectLst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21410466"/>
              </p:ext>
            </p:extLst>
          </p:nvPr>
        </p:nvGraphicFramePr>
        <p:xfrm>
          <a:off x="107504" y="1556792"/>
          <a:ext cx="885698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8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Рис.10. </a:t>
            </a:r>
            <a:r>
              <a:rPr lang="ru-RU" sz="2800" dirty="0"/>
              <a:t>Какие преимущества имеет ДО в отличие от традиционных форм </a:t>
            </a:r>
            <a:r>
              <a:rPr lang="ru-RU" sz="2800" dirty="0" smtClean="0"/>
              <a:t>обучения (студенты)?</a:t>
            </a:r>
            <a:endParaRPr lang="ru-RU" sz="2800" dirty="0">
              <a:effectLst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31181315"/>
              </p:ext>
            </p:extLst>
          </p:nvPr>
        </p:nvGraphicFramePr>
        <p:xfrm>
          <a:off x="107504" y="1556792"/>
          <a:ext cx="892899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2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Рис.11.  Испытываете </a:t>
            </a:r>
            <a:r>
              <a:rPr lang="ru-RU" sz="3200" dirty="0"/>
              <a:t>ли Вы трудности, связанные с применением </a:t>
            </a:r>
            <a:r>
              <a:rPr lang="ru-RU" sz="3200" dirty="0" smtClean="0"/>
              <a:t>ДО (студенты)?</a:t>
            </a:r>
            <a:endParaRPr lang="ru-RU" sz="3200" dirty="0">
              <a:effectLst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96512164"/>
              </p:ext>
            </p:extLst>
          </p:nvPr>
        </p:nvGraphicFramePr>
        <p:xfrm>
          <a:off x="107504" y="1484784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72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>
            <a:normAutofit/>
          </a:bodyPr>
          <a:lstStyle/>
          <a:p>
            <a:pPr marL="540000" algn="l"/>
            <a:r>
              <a:rPr lang="ru-RU" sz="3600" dirty="0" smtClean="0">
                <a:solidFill>
                  <a:schemeClr val="bg1">
                    <a:lumMod val="85000"/>
                  </a:schemeClr>
                </a:solidFill>
              </a:rPr>
              <a:t>Результаты </a:t>
            </a:r>
            <a:r>
              <a:rPr lang="ru-RU" sz="3600" dirty="0">
                <a:solidFill>
                  <a:schemeClr val="bg1">
                    <a:lumMod val="85000"/>
                  </a:schemeClr>
                </a:solidFill>
              </a:rPr>
              <a:t>и перспективы применения </a:t>
            </a:r>
            <a:r>
              <a:rPr lang="ru-RU" sz="3600" dirty="0" smtClean="0">
                <a:solidFill>
                  <a:srgbClr val="FFFF00"/>
                </a:solidFill>
              </a:rPr>
              <a:t>ЭЛЕКТРОННОГО ОБУЧЕНИЯ </a:t>
            </a:r>
            <a:r>
              <a:rPr lang="ru-RU" sz="3600" dirty="0" smtClean="0">
                <a:solidFill>
                  <a:schemeClr val="bg1">
                    <a:lumMod val="85000"/>
                  </a:schemeClr>
                </a:solidFill>
              </a:rPr>
              <a:t>и </a:t>
            </a:r>
            <a:r>
              <a:rPr lang="ru-RU" sz="36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ДИСТАНЦИОННЫХ ОБРАЗОВАТЕЛЬНЫХ ТЕХНОЛОГИЙ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857628"/>
            <a:ext cx="8001056" cy="257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PT Sans" pitchFamily="34" charset="-52"/>
                <a:cs typeface="Arial" pitchFamily="34" charset="0"/>
              </a:rPr>
              <a:t>Директор ЦДОТ</a:t>
            </a:r>
            <a:br>
              <a:rPr lang="ru-RU" altLang="ru-RU" sz="2400" b="1" dirty="0" smtClean="0">
                <a:latin typeface="PT Sans" pitchFamily="34" charset="-52"/>
                <a:cs typeface="Arial" pitchFamily="34" charset="0"/>
              </a:rPr>
            </a:br>
            <a:r>
              <a:rPr lang="ru-RU" altLang="ru-RU" sz="2400" b="1" dirty="0" err="1" smtClean="0">
                <a:latin typeface="PT Sans" pitchFamily="34" charset="-52"/>
                <a:cs typeface="Arial" pitchFamily="34" charset="0"/>
              </a:rPr>
              <a:t>Нагавицин</a:t>
            </a:r>
            <a:r>
              <a:rPr lang="ru-RU" altLang="ru-RU" sz="2400" b="1" dirty="0" smtClean="0">
                <a:latin typeface="PT Sans" pitchFamily="34" charset="-52"/>
                <a:cs typeface="Arial" pitchFamily="34" charset="0"/>
              </a:rPr>
              <a:t> В. А.</a:t>
            </a:r>
            <a:endParaRPr lang="en-US" altLang="ru-RU" sz="2400" b="1" dirty="0" smtClean="0">
              <a:latin typeface="PT Sans" pitchFamily="34" charset="-52"/>
              <a:cs typeface="Arial" pitchFamily="34" charset="0"/>
            </a:endParaRPr>
          </a:p>
          <a:p>
            <a:endParaRPr lang="en-US" b="1" dirty="0">
              <a:latin typeface="PT Sans" pitchFamily="34" charset="-52"/>
              <a:cs typeface="Arial" pitchFamily="34" charset="0"/>
            </a:endParaRPr>
          </a:p>
          <a:p>
            <a:endParaRPr lang="en-US" b="1" dirty="0" smtClean="0">
              <a:latin typeface="PT Sans" pitchFamily="34" charset="-52"/>
              <a:cs typeface="Arial" pitchFamily="34" charset="0"/>
            </a:endParaRPr>
          </a:p>
          <a:p>
            <a:endParaRPr lang="en-US" b="1" dirty="0">
              <a:latin typeface="PT Sans" pitchFamily="34" charset="-52"/>
              <a:cs typeface="Arial" pitchFamily="34" charset="0"/>
            </a:endParaRPr>
          </a:p>
          <a:p>
            <a:endParaRPr lang="en-US" b="1" dirty="0" smtClean="0">
              <a:latin typeface="PT Sans" pitchFamily="34" charset="-52"/>
              <a:cs typeface="Arial" pitchFamily="34" charset="0"/>
            </a:endParaRPr>
          </a:p>
          <a:p>
            <a:endParaRPr lang="en-US" b="1" dirty="0">
              <a:latin typeface="PT Sans" pitchFamily="34" charset="-52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latin typeface="PT Sans" pitchFamily="34" charset="-52"/>
                <a:cs typeface="Arial" pitchFamily="34" charset="0"/>
              </a:rPr>
              <a:t>Центр дистанционных образовательных технологий                          2016</a:t>
            </a:r>
            <a:endParaRPr lang="ru-RU" dirty="0">
              <a:latin typeface="PT Sans" pitchFamily="34" charset="-52"/>
            </a:endParaRPr>
          </a:p>
        </p:txBody>
      </p:sp>
      <p:pic>
        <p:nvPicPr>
          <p:cNvPr id="8" name="Рисунок 7" descr="logotype-krs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2643182"/>
            <a:ext cx="1619253" cy="1619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Рис.12.  Основные </a:t>
            </a:r>
            <a:r>
              <a:rPr lang="ru-RU" sz="2600" dirty="0"/>
              <a:t>трудности, с которыми  сталкиваются студенты при работе в системе дистанционного обучения </a:t>
            </a:r>
            <a:r>
              <a:rPr lang="en-US" sz="2600" dirty="0" smtClean="0"/>
              <a:t>Canvas</a:t>
            </a:r>
            <a:r>
              <a:rPr lang="ru-RU" sz="2600" dirty="0" smtClean="0"/>
              <a:t> (студенты)</a:t>
            </a:r>
            <a:endParaRPr lang="ru-RU" sz="2600" dirty="0">
              <a:effectLst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011717"/>
              </p:ext>
            </p:extLst>
          </p:nvPr>
        </p:nvGraphicFramePr>
        <p:xfrm>
          <a:off x="1" y="1484783"/>
          <a:ext cx="9144000" cy="537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06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Рис.13. </a:t>
            </a:r>
            <a:r>
              <a:rPr lang="ru-RU" sz="2800" dirty="0"/>
              <a:t>Значимость применения полученных в ходе работы в системе ДО навыков использования ИКТ-технологий в профессиональной </a:t>
            </a:r>
            <a:r>
              <a:rPr lang="ru-RU" sz="2800" dirty="0" smtClean="0"/>
              <a:t>деятельности (студенты)</a:t>
            </a:r>
            <a:endParaRPr lang="ru-RU" sz="2800" dirty="0">
              <a:effectLst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0253104"/>
              </p:ext>
            </p:extLst>
          </p:nvPr>
        </p:nvGraphicFramePr>
        <p:xfrm>
          <a:off x="107504" y="1484784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738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412776"/>
            <a:ext cx="828680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PT Sans" pitchFamily="34" charset="-52"/>
              </a:rPr>
              <a:t>Текущая работа. </a:t>
            </a:r>
            <a:r>
              <a:rPr lang="ru-RU" sz="2600" dirty="0" smtClean="0">
                <a:latin typeface="PT Sans" pitchFamily="34" charset="-52"/>
              </a:rPr>
              <a:t/>
            </a:r>
            <a:br>
              <a:rPr lang="ru-RU" sz="2600" dirty="0" smtClean="0">
                <a:latin typeface="PT Sans" pitchFamily="34" charset="-52"/>
              </a:rPr>
            </a:br>
            <a:r>
              <a:rPr lang="ru-RU" sz="2600" dirty="0" smtClean="0">
                <a:latin typeface="PT Sans" pitchFamily="34" charset="-52"/>
              </a:rPr>
              <a:t>4-й курс заочников (2016-2017 </a:t>
            </a:r>
            <a:r>
              <a:rPr lang="ru-RU" sz="2600" dirty="0" smtClean="0">
                <a:latin typeface="PT Sans" pitchFamily="34" charset="-52"/>
              </a:rPr>
              <a:t>уч. </a:t>
            </a:r>
            <a:r>
              <a:rPr lang="ru-RU" sz="2600" dirty="0" err="1" smtClean="0">
                <a:latin typeface="PT Sans" pitchFamily="34" charset="-52"/>
              </a:rPr>
              <a:t>гг</a:t>
            </a:r>
            <a:r>
              <a:rPr lang="ru-RU" sz="2600" dirty="0" smtClean="0">
                <a:latin typeface="PT Sans" pitchFamily="34" charset="-52"/>
              </a:rPr>
              <a:t>)</a:t>
            </a:r>
            <a:endParaRPr lang="ru-RU" sz="2600" dirty="0" smtClean="0">
              <a:latin typeface="PT Sans" pitchFamily="34" charset="-52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PT Sans" pitchFamily="34" charset="-52"/>
              </a:rPr>
              <a:t>Совместная работа с Отделом аспирантуры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PT Sans" pitchFamily="34" charset="-52"/>
              </a:rPr>
              <a:t>Расширение базы электронных курсов по магистерским программам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PT Sans" pitchFamily="34" charset="-52"/>
              </a:rPr>
              <a:t>Интеграция с ИАИС, в частности автоматическое заполнение электронных ведомостей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PT Sans" pitchFamily="34" charset="-52"/>
              </a:rPr>
              <a:t>Перспективная работа с Телецентром по созданию </a:t>
            </a:r>
            <a:r>
              <a:rPr lang="ru-RU" sz="2600" dirty="0" err="1" smtClean="0">
                <a:latin typeface="PT Sans" pitchFamily="34" charset="-52"/>
              </a:rPr>
              <a:t>видеоконтента</a:t>
            </a:r>
            <a:endParaRPr lang="ru-RU" sz="2600" dirty="0" smtClean="0">
              <a:latin typeface="PT Sans" pitchFamily="34" charset="-52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PT Sans" pitchFamily="34" charset="-52"/>
              </a:rPr>
              <a:t>Взаимодействие с программой РПД</a:t>
            </a:r>
            <a:endParaRPr lang="en-US" sz="2600" dirty="0" smtClean="0">
              <a:latin typeface="PT Sans" pitchFamily="34" charset="-52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PT Sans" pitchFamily="34" charset="-52"/>
              </a:rPr>
              <a:t>Инклюзивное образование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</a:t>
            </a:r>
            <a:r>
              <a:rPr lang="en-US" dirty="0"/>
              <a:t> </a:t>
            </a:r>
            <a:r>
              <a:rPr lang="ru-RU" dirty="0"/>
              <a:t>и перспективы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43337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</p:spPr>
        <p:txBody>
          <a:bodyPr/>
          <a:lstStyle/>
          <a:p>
            <a:pPr marL="540000" algn="l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2786058"/>
            <a:ext cx="7858180" cy="3600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altLang="ru-RU" sz="2400" b="1" dirty="0" smtClean="0">
                <a:latin typeface="PT Sans" pitchFamily="34" charset="-52"/>
                <a:cs typeface="Arial" pitchFamily="34" charset="0"/>
              </a:rPr>
              <a:t>Директор ЦДОТ</a:t>
            </a:r>
            <a:br>
              <a:rPr lang="ru-RU" altLang="ru-RU" sz="2400" b="1" dirty="0" smtClean="0">
                <a:latin typeface="PT Sans" pitchFamily="34" charset="-52"/>
                <a:cs typeface="Arial" pitchFamily="34" charset="0"/>
              </a:rPr>
            </a:br>
            <a:r>
              <a:rPr lang="ru-RU" altLang="ru-RU" sz="2400" b="1" dirty="0" err="1" smtClean="0">
                <a:latin typeface="PT Sans" pitchFamily="34" charset="-52"/>
                <a:cs typeface="Arial" pitchFamily="34" charset="0"/>
              </a:rPr>
              <a:t>Нагавицин</a:t>
            </a:r>
            <a:r>
              <a:rPr lang="ru-RU" altLang="ru-RU" sz="2400" b="1" dirty="0" smtClean="0">
                <a:latin typeface="PT Sans" pitchFamily="34" charset="-52"/>
                <a:cs typeface="Arial" pitchFamily="34" charset="0"/>
              </a:rPr>
              <a:t> В. А.</a:t>
            </a:r>
            <a:r>
              <a:rPr lang="ru-RU" altLang="ru-RU" b="1" dirty="0" smtClean="0">
                <a:latin typeface="PT Sans" pitchFamily="34" charset="-52"/>
                <a:cs typeface="Arial" pitchFamily="34" charset="0"/>
              </a:rPr>
              <a:t/>
            </a:r>
            <a:br>
              <a:rPr lang="ru-RU" altLang="ru-RU" b="1" dirty="0" smtClean="0">
                <a:latin typeface="PT Sans" pitchFamily="34" charset="-52"/>
                <a:cs typeface="Arial" pitchFamily="34" charset="0"/>
              </a:rPr>
            </a:br>
            <a:r>
              <a:rPr lang="ru-RU" altLang="ru-RU" b="1" dirty="0" smtClean="0">
                <a:latin typeface="PT Sans" pitchFamily="34" charset="-52"/>
                <a:cs typeface="Arial" pitchFamily="34" charset="0"/>
              </a:rPr>
              <a:t/>
            </a:r>
            <a:br>
              <a:rPr lang="ru-RU" altLang="ru-RU" b="1" dirty="0" smtClean="0">
                <a:latin typeface="PT Sans" pitchFamily="34" charset="-52"/>
                <a:cs typeface="Arial" pitchFamily="34" charset="0"/>
              </a:rPr>
            </a:br>
            <a:r>
              <a:rPr lang="en-US" dirty="0" smtClean="0">
                <a:latin typeface="PT Sans" pitchFamily="34" charset="-52"/>
              </a:rPr>
              <a:t>E-mail: </a:t>
            </a:r>
            <a:r>
              <a:rPr lang="en-US" dirty="0" smtClean="0">
                <a:latin typeface="PT Sans" pitchFamily="34" charset="-52"/>
                <a:hlinkClick r:id="rId2"/>
              </a:rPr>
              <a:t>vnagavitsin@istc.kg</a:t>
            </a:r>
            <a:r>
              <a:rPr lang="ru-RU" dirty="0" smtClean="0">
                <a:latin typeface="PT Sans" pitchFamily="34" charset="-52"/>
              </a:rPr>
              <a:t/>
            </a:r>
            <a:br>
              <a:rPr lang="ru-RU" dirty="0" smtClean="0">
                <a:latin typeface="PT Sans" pitchFamily="34" charset="-52"/>
              </a:rPr>
            </a:br>
            <a:r>
              <a:rPr lang="ru-RU" dirty="0" smtClean="0">
                <a:latin typeface="PT Sans" pitchFamily="34" charset="-52"/>
              </a:rPr>
              <a:t>Тел.: +996 (312) </a:t>
            </a:r>
            <a:r>
              <a:rPr lang="ru-RU" dirty="0" smtClean="0">
                <a:latin typeface="PT Sans" pitchFamily="34" charset="-52"/>
              </a:rPr>
              <a:t>87-06-35</a:t>
            </a:r>
            <a:br>
              <a:rPr lang="ru-RU" dirty="0" smtClean="0">
                <a:latin typeface="PT Sans" pitchFamily="34" charset="-52"/>
              </a:rPr>
            </a:br>
            <a:endParaRPr lang="ru-RU" dirty="0" smtClean="0">
              <a:latin typeface="PT Sans" pitchFamily="34" charset="-52"/>
            </a:endParaRPr>
          </a:p>
          <a:p>
            <a:endParaRPr lang="ru-RU" dirty="0" smtClean="0">
              <a:latin typeface="PT Sans" pitchFamily="34" charset="-52"/>
              <a:cs typeface="Arial" pitchFamily="34" charset="0"/>
            </a:endParaRPr>
          </a:p>
          <a:p>
            <a:endParaRPr lang="ru-RU" dirty="0" smtClean="0">
              <a:latin typeface="PT Sans" pitchFamily="34" charset="-52"/>
              <a:cs typeface="Arial" pitchFamily="34" charset="0"/>
            </a:endParaRPr>
          </a:p>
          <a:p>
            <a:endParaRPr lang="ru-RU" dirty="0" smtClean="0">
              <a:latin typeface="PT Sans" pitchFamily="34" charset="-52"/>
              <a:cs typeface="Arial" pitchFamily="34" charset="0"/>
            </a:endParaRPr>
          </a:p>
          <a:p>
            <a:r>
              <a:rPr lang="ru-RU" dirty="0" smtClean="0">
                <a:latin typeface="PT Sans" pitchFamily="34" charset="-52"/>
                <a:cs typeface="Arial" pitchFamily="34" charset="0"/>
              </a:rPr>
              <a:t>Центр дистанционных образовательных технологий                          </a:t>
            </a:r>
            <a:r>
              <a:rPr lang="ru-RU" dirty="0" smtClean="0">
                <a:latin typeface="PT Sans" pitchFamily="34" charset="-52"/>
                <a:cs typeface="Arial" pitchFamily="34" charset="0"/>
              </a:rPr>
              <a:t>201</a:t>
            </a:r>
            <a:r>
              <a:rPr lang="en-US" dirty="0" smtClean="0">
                <a:latin typeface="PT Sans" pitchFamily="34" charset="-52"/>
                <a:cs typeface="Arial" pitchFamily="34" charset="0"/>
              </a:rPr>
              <a:t>6</a:t>
            </a:r>
            <a:endParaRPr lang="ru-RU" dirty="0" smtClean="0">
              <a:latin typeface="PT Sans" pitchFamily="34" charset="-52"/>
            </a:endParaRPr>
          </a:p>
          <a:p>
            <a:r>
              <a:rPr lang="en-US" dirty="0">
                <a:latin typeface="PT Sans" pitchFamily="34" charset="-52"/>
              </a:rPr>
              <a:t>E-mail: </a:t>
            </a:r>
            <a:r>
              <a:rPr lang="en-US" dirty="0" smtClean="0">
                <a:latin typeface="PT Sans" pitchFamily="34" charset="-52"/>
                <a:hlinkClick r:id="rId3"/>
              </a:rPr>
              <a:t>cdot@krsu.edu.kg</a:t>
            </a:r>
            <a:endParaRPr lang="en-US" dirty="0" smtClean="0">
              <a:latin typeface="PT Sans" pitchFamily="34" charset="-52"/>
            </a:endParaRPr>
          </a:p>
          <a:p>
            <a:r>
              <a:rPr lang="en-US" dirty="0" smtClean="0">
                <a:latin typeface="PT Sans" pitchFamily="34" charset="-52"/>
              </a:rPr>
              <a:t>Web: cdot.krsu.edu.kg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0000" algn="l"/>
            <a:r>
              <a:rPr lang="ru-RU" dirty="0" smtClean="0"/>
              <a:t>Новый сервер – новые возможности</a:t>
            </a:r>
            <a:endParaRPr lang="ru-RU" sz="1800" b="0" dirty="0"/>
          </a:p>
        </p:txBody>
      </p:sp>
      <p:pic>
        <p:nvPicPr>
          <p:cNvPr id="2050" name="Picture 2" descr="D:\ЦДОТ\Презентации\Pictures\sc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65" y="1556792"/>
            <a:ext cx="7173143" cy="51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11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42910" y="785794"/>
            <a:ext cx="3429024" cy="1857388"/>
            <a:chOff x="642910" y="785794"/>
            <a:chExt cx="3429024" cy="1857388"/>
          </a:xfrm>
        </p:grpSpPr>
        <p:sp>
          <p:nvSpPr>
            <p:cNvPr id="5" name="TextBox 4"/>
            <p:cNvSpPr txBox="1"/>
            <p:nvPr/>
          </p:nvSpPr>
          <p:spPr>
            <a:xfrm>
              <a:off x="1643042" y="785794"/>
              <a:ext cx="149271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73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Sans" pitchFamily="34" charset="-52"/>
                </a:rPr>
                <a:t>387</a:t>
              </a:r>
              <a:endParaRPr lang="ru-RU" sz="6000" b="1" dirty="0">
                <a:solidFill>
                  <a:srgbClr val="0073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endParaRPr>
            </a:p>
          </p:txBody>
        </p:sp>
        <p:sp>
          <p:nvSpPr>
            <p:cNvPr id="6" name="Подзаголовок 3"/>
            <p:cNvSpPr txBox="1">
              <a:spLocks/>
            </p:cNvSpPr>
            <p:nvPr/>
          </p:nvSpPr>
          <p:spPr>
            <a:xfrm>
              <a:off x="642910" y="1785926"/>
              <a:ext cx="3429024" cy="857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T Sans" pitchFamily="34" charset="-52"/>
                  <a:ea typeface="+mn-ea"/>
                  <a:cs typeface="+mn-cs"/>
                </a:rPr>
                <a:t>Студентов</a:t>
              </a:r>
              <a:r>
                <a:rPr kumimoji="0" lang="ru-RU" sz="2400" b="0" i="0" u="none" strike="noStrike" kern="1200" cap="none" spc="0" normalizeH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T Sans" pitchFamily="34" charset="-52"/>
                  <a:ea typeface="+mn-ea"/>
                  <a:cs typeface="+mn-cs"/>
                </a:rPr>
                <a:t> </a:t>
              </a: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T Sans" pitchFamily="34" charset="-52"/>
                  <a:ea typeface="+mn-ea"/>
                  <a:cs typeface="+mn-cs"/>
                </a:rPr>
                <a:t>заочной</a:t>
              </a:r>
              <a:r>
                <a:rPr kumimoji="0" lang="ru-RU" sz="2400" b="0" i="0" u="none" strike="noStrike" kern="1200" cap="none" spc="0" normalizeH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T Sans" pitchFamily="34" charset="-52"/>
                  <a:ea typeface="+mn-ea"/>
                  <a:cs typeface="+mn-cs"/>
                </a:rPr>
                <a:t> формы обучения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214942" y="785794"/>
            <a:ext cx="3429024" cy="1857388"/>
            <a:chOff x="5214942" y="785794"/>
            <a:chExt cx="3429024" cy="1857388"/>
          </a:xfrm>
        </p:grpSpPr>
        <p:sp>
          <p:nvSpPr>
            <p:cNvPr id="7" name="TextBox 6"/>
            <p:cNvSpPr txBox="1"/>
            <p:nvPr/>
          </p:nvSpPr>
          <p:spPr>
            <a:xfrm>
              <a:off x="6215074" y="785794"/>
              <a:ext cx="149271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73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Sans" pitchFamily="34" charset="-52"/>
                </a:rPr>
                <a:t>342</a:t>
              </a:r>
              <a:endParaRPr lang="ru-RU" sz="6000" b="1" dirty="0">
                <a:solidFill>
                  <a:srgbClr val="0073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endParaRPr>
            </a:p>
          </p:txBody>
        </p:sp>
        <p:sp>
          <p:nvSpPr>
            <p:cNvPr id="8" name="Подзаголовок 3"/>
            <p:cNvSpPr txBox="1">
              <a:spLocks/>
            </p:cNvSpPr>
            <p:nvPr/>
          </p:nvSpPr>
          <p:spPr>
            <a:xfrm>
              <a:off x="5214942" y="1785926"/>
              <a:ext cx="3429024" cy="857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T Sans" pitchFamily="34" charset="-52"/>
                  <a:ea typeface="+mn-ea"/>
                  <a:cs typeface="+mn-cs"/>
                </a:rPr>
                <a:t>Обучающих курсов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42910" y="4214818"/>
            <a:ext cx="3429024" cy="1857388"/>
            <a:chOff x="642910" y="4214818"/>
            <a:chExt cx="3429024" cy="1857388"/>
          </a:xfrm>
        </p:grpSpPr>
        <p:sp>
          <p:nvSpPr>
            <p:cNvPr id="9" name="TextBox 8"/>
            <p:cNvSpPr txBox="1"/>
            <p:nvPr/>
          </p:nvSpPr>
          <p:spPr>
            <a:xfrm>
              <a:off x="1857356" y="4214818"/>
              <a:ext cx="105670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0073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Sans" pitchFamily="34" charset="-52"/>
                </a:rPr>
                <a:t>5</a:t>
              </a:r>
              <a:r>
                <a:rPr lang="ru-RU" sz="6000" b="1" dirty="0" smtClean="0">
                  <a:solidFill>
                    <a:srgbClr val="0073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Sans" pitchFamily="34" charset="-52"/>
                </a:rPr>
                <a:t>6</a:t>
              </a:r>
              <a:endParaRPr lang="ru-RU" sz="6000" b="1" dirty="0">
                <a:solidFill>
                  <a:srgbClr val="0073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endParaRPr>
            </a:p>
          </p:txBody>
        </p:sp>
        <p:sp>
          <p:nvSpPr>
            <p:cNvPr id="10" name="Подзаголовок 3"/>
            <p:cNvSpPr txBox="1">
              <a:spLocks/>
            </p:cNvSpPr>
            <p:nvPr/>
          </p:nvSpPr>
          <p:spPr>
            <a:xfrm>
              <a:off x="642910" y="5214950"/>
              <a:ext cx="3429024" cy="857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T Sans" pitchFamily="34" charset="-52"/>
                  <a:ea typeface="+mn-ea"/>
                  <a:cs typeface="+mn-cs"/>
                </a:rPr>
                <a:t>Магистрантов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86380" y="4214818"/>
            <a:ext cx="3429024" cy="1857388"/>
            <a:chOff x="5286380" y="4214818"/>
            <a:chExt cx="3429024" cy="1857388"/>
          </a:xfrm>
        </p:grpSpPr>
        <p:sp>
          <p:nvSpPr>
            <p:cNvPr id="11" name="TextBox 10"/>
            <p:cNvSpPr txBox="1"/>
            <p:nvPr/>
          </p:nvSpPr>
          <p:spPr>
            <a:xfrm>
              <a:off x="6786578" y="4214818"/>
              <a:ext cx="105670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73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Sans" pitchFamily="34" charset="-52"/>
                </a:rPr>
                <a:t>16</a:t>
              </a:r>
              <a:endParaRPr lang="ru-RU" sz="6000" b="1" dirty="0">
                <a:solidFill>
                  <a:srgbClr val="0073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endParaRPr>
            </a:p>
          </p:txBody>
        </p:sp>
        <p:sp>
          <p:nvSpPr>
            <p:cNvPr id="12" name="Подзаголовок 3"/>
            <p:cNvSpPr txBox="1">
              <a:spLocks/>
            </p:cNvSpPr>
            <p:nvPr/>
          </p:nvSpPr>
          <p:spPr>
            <a:xfrm>
              <a:off x="5286380" y="5214950"/>
              <a:ext cx="3429024" cy="857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Sans" pitchFamily="34" charset="-52"/>
                </a:rPr>
                <a:t>Магистерских 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Sans" pitchFamily="34" charset="-52"/>
                </a:rPr>
                <a:t>программ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87824" y="2420888"/>
            <a:ext cx="3429024" cy="1857388"/>
            <a:chOff x="642910" y="785794"/>
            <a:chExt cx="3429024" cy="1857388"/>
          </a:xfrm>
        </p:grpSpPr>
        <p:sp>
          <p:nvSpPr>
            <p:cNvPr id="16" name="TextBox 15"/>
            <p:cNvSpPr txBox="1"/>
            <p:nvPr/>
          </p:nvSpPr>
          <p:spPr>
            <a:xfrm>
              <a:off x="1564360" y="785794"/>
              <a:ext cx="149271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0073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Sans" pitchFamily="34" charset="-52"/>
                </a:rPr>
                <a:t>123</a:t>
              </a:r>
              <a:endParaRPr lang="ru-RU" sz="6000" b="1" dirty="0">
                <a:solidFill>
                  <a:srgbClr val="0073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endParaRPr>
            </a:p>
          </p:txBody>
        </p:sp>
        <p:sp>
          <p:nvSpPr>
            <p:cNvPr id="17" name="Подзаголовок 3"/>
            <p:cNvSpPr txBox="1">
              <a:spLocks/>
            </p:cNvSpPr>
            <p:nvPr/>
          </p:nvSpPr>
          <p:spPr>
            <a:xfrm>
              <a:off x="642910" y="1785926"/>
              <a:ext cx="3429024" cy="857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T Sans" pitchFamily="34" charset="-52"/>
                  <a:ea typeface="+mn-ea"/>
                  <a:cs typeface="+mn-cs"/>
                </a:rPr>
                <a:t>Студентов очной формы обучения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95536" y="923540"/>
            <a:ext cx="8280920" cy="1918318"/>
            <a:chOff x="642910" y="785794"/>
            <a:chExt cx="7529484" cy="1649382"/>
          </a:xfrm>
        </p:grpSpPr>
        <p:sp>
          <p:nvSpPr>
            <p:cNvPr id="6" name="TextBox 5"/>
            <p:cNvSpPr txBox="1"/>
            <p:nvPr/>
          </p:nvSpPr>
          <p:spPr>
            <a:xfrm>
              <a:off x="642910" y="785794"/>
              <a:ext cx="7529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0" indent="-857250">
                <a:buFont typeface="Wingdings" panose="05000000000000000000" pitchFamily="2" charset="2"/>
                <a:buChar char="ü"/>
              </a:pPr>
              <a:r>
                <a:rPr lang="ru-RU" sz="5400" b="1" dirty="0" smtClean="0">
                  <a:solidFill>
                    <a:srgbClr val="0073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Sans" pitchFamily="34" charset="-52"/>
                </a:rPr>
                <a:t>Мобильная версия</a:t>
              </a:r>
              <a:endParaRPr lang="ru-RU" sz="5400" b="1" dirty="0">
                <a:solidFill>
                  <a:srgbClr val="0073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endParaRPr>
            </a:p>
          </p:txBody>
        </p:sp>
        <p:sp>
          <p:nvSpPr>
            <p:cNvPr id="7" name="Подзаголовок 3"/>
            <p:cNvSpPr txBox="1">
              <a:spLocks/>
            </p:cNvSpPr>
            <p:nvPr/>
          </p:nvSpPr>
          <p:spPr>
            <a:xfrm>
              <a:off x="642910" y="1577920"/>
              <a:ext cx="7529484" cy="857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898525" marR="0" lvl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PT Sans" pitchFamily="34" charset="-52"/>
                  <a:ea typeface="+mn-ea"/>
                  <a:cs typeface="+mn-cs"/>
                </a:rPr>
                <a:t>Доступ к системе</a:t>
              </a:r>
              <a:r>
                <a:rPr kumimoji="0" lang="ru-RU" sz="2400" b="1" i="0" u="none" strike="noStrike" kern="1200" cap="none" spc="0" normalizeH="0" noProof="0" dirty="0" smtClean="0">
                  <a:ln>
                    <a:noFill/>
                  </a:ln>
                  <a:uLnTx/>
                  <a:uFillTx/>
                  <a:latin typeface="PT Sans" pitchFamily="34" charset="-52"/>
                  <a:ea typeface="+mn-ea"/>
                  <a:cs typeface="+mn-cs"/>
                </a:rPr>
                <a:t> ДО из любой точки мира с любого мобильного телефона и планшетного компьютера, где есть интернет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95536" y="3083780"/>
            <a:ext cx="8280920" cy="1857388"/>
            <a:chOff x="642910" y="785794"/>
            <a:chExt cx="7529484" cy="1857388"/>
          </a:xfrm>
        </p:grpSpPr>
        <p:sp>
          <p:nvSpPr>
            <p:cNvPr id="9" name="TextBox 8"/>
            <p:cNvSpPr txBox="1"/>
            <p:nvPr/>
          </p:nvSpPr>
          <p:spPr>
            <a:xfrm>
              <a:off x="642910" y="785794"/>
              <a:ext cx="7529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0" indent="-857250">
                <a:buFont typeface="Wingdings" panose="05000000000000000000" pitchFamily="2" charset="2"/>
                <a:buChar char="ü"/>
              </a:pPr>
              <a:r>
                <a:rPr lang="ru-RU" sz="5400" b="1" dirty="0" smtClean="0">
                  <a:solidFill>
                    <a:srgbClr val="0073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Sans" pitchFamily="34" charset="-52"/>
                </a:rPr>
                <a:t>Размещение в </a:t>
              </a:r>
              <a:r>
                <a:rPr lang="ru-RU" sz="5400" b="1" dirty="0" err="1" smtClean="0">
                  <a:solidFill>
                    <a:srgbClr val="0073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Sans" pitchFamily="34" charset="-52"/>
                </a:rPr>
                <a:t>соцсетях</a:t>
              </a:r>
              <a:endParaRPr lang="ru-RU" sz="5400" b="1" dirty="0">
                <a:solidFill>
                  <a:srgbClr val="0073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endParaRPr>
            </a:p>
          </p:txBody>
        </p:sp>
        <p:sp>
          <p:nvSpPr>
            <p:cNvPr id="10" name="Подзаголовок 3"/>
            <p:cNvSpPr txBox="1">
              <a:spLocks/>
            </p:cNvSpPr>
            <p:nvPr/>
          </p:nvSpPr>
          <p:spPr>
            <a:xfrm>
              <a:off x="642910" y="1785926"/>
              <a:ext cx="7529484" cy="857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</p:grpSp>
      <p:pic>
        <p:nvPicPr>
          <p:cNvPr id="11" name="Picture 3" descr="D:\ЦДОТ\Совет по информатизации\Social_Netwo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92330"/>
            <a:ext cx="5616624" cy="1568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4" y="188641"/>
            <a:ext cx="6715360" cy="496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51171"/>
            <a:ext cx="6108353" cy="550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06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0000" algn="l"/>
            <a:r>
              <a:rPr lang="ru-RU" dirty="0" smtClean="0"/>
              <a:t>Сайт ЦДОТ</a:t>
            </a:r>
            <a:endParaRPr lang="ru-RU" sz="1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035210" cy="485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94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0000" algn="l"/>
            <a:r>
              <a:rPr lang="ru-RU" dirty="0" smtClean="0"/>
              <a:t>Текущая успеваемость</a:t>
            </a:r>
            <a:endParaRPr lang="ru-RU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" y="1628800"/>
            <a:ext cx="9047985" cy="434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7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Рис.1. Значимость и необходимость применения дистанционных образовательных технологий в учебном процессе  для современного </a:t>
            </a:r>
            <a:r>
              <a:rPr lang="ru-RU" sz="2400" dirty="0" smtClean="0"/>
              <a:t>вуза</a:t>
            </a:r>
            <a:r>
              <a:rPr lang="en-US" sz="2400" dirty="0" smtClean="0"/>
              <a:t> (</a:t>
            </a:r>
            <a:r>
              <a:rPr lang="ru-RU" sz="2400" dirty="0" smtClean="0"/>
              <a:t>преподаватели)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85688817"/>
              </p:ext>
            </p:extLst>
          </p:nvPr>
        </p:nvGraphicFramePr>
        <p:xfrm>
          <a:off x="251520" y="1484784"/>
          <a:ext cx="870373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10090</TotalTime>
  <Words>294</Words>
  <Application>Microsoft Office PowerPoint</Application>
  <PresentationFormat>Экран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Результаты и перспективы применения ЭЛЕКТРОННОГО ОБУЧЕНИЯ и  ДИСТАНЦИОННЫХ ОБРАЗОВАТЕЛЬНЫХ ТЕХНОЛОГИЙ</vt:lpstr>
      <vt:lpstr>Новый сервер – новые возможности</vt:lpstr>
      <vt:lpstr>Презентация PowerPoint</vt:lpstr>
      <vt:lpstr>Презентация PowerPoint</vt:lpstr>
      <vt:lpstr>Презентация PowerPoint</vt:lpstr>
      <vt:lpstr>Сайт ЦДОТ</vt:lpstr>
      <vt:lpstr>Текущая успеваемость</vt:lpstr>
      <vt:lpstr>Рис.1. Значимость и необходимость применения дистанционных образовательных технологий в учебном процессе  для современного вуза (преподаватели)</vt:lpstr>
      <vt:lpstr>Рис.2. Мнение преподавателей о дистанционном обучении (преподаватели)</vt:lpstr>
      <vt:lpstr>Рис.3. Оценка организации работы в ЦДОТ (средний балл)</vt:lpstr>
      <vt:lpstr>Рис.4. Удобство  в работе системы дистанционного обучения Canvas (преподаватели)</vt:lpstr>
      <vt:lpstr>Рис.5. Значимость применения полученных в ходе работы в системе ДО навыков использования ИКТ-технологий в профессиональной деятельности (преподаватели)</vt:lpstr>
      <vt:lpstr>Рис.6. Частота посещения ППС сайта Сanvas по своей дисциплине </vt:lpstr>
      <vt:lpstr>Рис.7. Мотивы преподавательской деятельности  в CДО Canvas (в % )</vt:lpstr>
      <vt:lpstr>Рис.8. Основные трудности, с которыми  сталкиваются преподаватели при работе в системе дистанционного обучения Canvas</vt:lpstr>
      <vt:lpstr>Рис.9. Удобны ли в изучении электронные учебно-методические материалы,   представленные   в структуре системы дистанционного  обучения Canvas (студенты) </vt:lpstr>
      <vt:lpstr>Рис.10. Какие преимущества имеет ДО в отличие от традиционных форм обучения (студенты)?</vt:lpstr>
      <vt:lpstr>Рис.11.  Испытываете ли Вы трудности, связанные с применением ДО (студенты)?</vt:lpstr>
      <vt:lpstr>Рис.12.  Основные трудности, с которыми  сталкиваются студенты при работе в системе дистанционного обучения Canvas (студенты)</vt:lpstr>
      <vt:lpstr>Рис.13. Значимость применения полученных в ходе работы в системе ДО навыков использования ИКТ-технологий в профессиональной деятельности (студенты)</vt:lpstr>
      <vt:lpstr>Планы и перспективы развития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NirVaNa</cp:lastModifiedBy>
  <cp:revision>140</cp:revision>
  <dcterms:created xsi:type="dcterms:W3CDTF">2014-12-22T11:16:58Z</dcterms:created>
  <dcterms:modified xsi:type="dcterms:W3CDTF">2016-04-01T07:21:43Z</dcterms:modified>
</cp:coreProperties>
</file>